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50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99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82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78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9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84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26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05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9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61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4175F-2DC2-4D62-B87A-F37025BBFF5F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45394-5501-4ADA-9A55-8483CEC53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527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120" y="600717"/>
            <a:ext cx="5907692" cy="32769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45604" y="4594034"/>
            <a:ext cx="78550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 smtClean="0"/>
              <a:t>Structure of </a:t>
            </a:r>
            <a:r>
              <a:rPr lang="en-GB" sz="6600" b="1" dirty="0" err="1" smtClean="0"/>
              <a:t>TāReKiṬa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376898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610711"/>
              </p:ext>
            </p:extLst>
          </p:nvPr>
        </p:nvGraphicFramePr>
        <p:xfrm>
          <a:off x="936434" y="1145754"/>
          <a:ext cx="10311790" cy="47813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05079">
                  <a:extLst>
                    <a:ext uri="{9D8B030D-6E8A-4147-A177-3AD203B41FA5}">
                      <a16:colId xmlns:a16="http://schemas.microsoft.com/office/drawing/2014/main" val="1581045738"/>
                    </a:ext>
                  </a:extLst>
                </a:gridCol>
                <a:gridCol w="1194852">
                  <a:extLst>
                    <a:ext uri="{9D8B030D-6E8A-4147-A177-3AD203B41FA5}">
                      <a16:colId xmlns:a16="http://schemas.microsoft.com/office/drawing/2014/main" val="3434480540"/>
                    </a:ext>
                  </a:extLst>
                </a:gridCol>
                <a:gridCol w="1198059">
                  <a:extLst>
                    <a:ext uri="{9D8B030D-6E8A-4147-A177-3AD203B41FA5}">
                      <a16:colId xmlns:a16="http://schemas.microsoft.com/office/drawing/2014/main" val="2550577623"/>
                    </a:ext>
                  </a:extLst>
                </a:gridCol>
                <a:gridCol w="1302669">
                  <a:extLst>
                    <a:ext uri="{9D8B030D-6E8A-4147-A177-3AD203B41FA5}">
                      <a16:colId xmlns:a16="http://schemas.microsoft.com/office/drawing/2014/main" val="1777786767"/>
                    </a:ext>
                  </a:extLst>
                </a:gridCol>
                <a:gridCol w="1703434">
                  <a:extLst>
                    <a:ext uri="{9D8B030D-6E8A-4147-A177-3AD203B41FA5}">
                      <a16:colId xmlns:a16="http://schemas.microsoft.com/office/drawing/2014/main" val="608824769"/>
                    </a:ext>
                  </a:extLst>
                </a:gridCol>
                <a:gridCol w="1502698">
                  <a:extLst>
                    <a:ext uri="{9D8B030D-6E8A-4147-A177-3AD203B41FA5}">
                      <a16:colId xmlns:a16="http://schemas.microsoft.com/office/drawing/2014/main" val="3830280844"/>
                    </a:ext>
                  </a:extLst>
                </a:gridCol>
                <a:gridCol w="1402330">
                  <a:extLst>
                    <a:ext uri="{9D8B030D-6E8A-4147-A177-3AD203B41FA5}">
                      <a16:colId xmlns:a16="http://schemas.microsoft.com/office/drawing/2014/main" val="3685545700"/>
                    </a:ext>
                  </a:extLst>
                </a:gridCol>
                <a:gridCol w="1302669">
                  <a:extLst>
                    <a:ext uri="{9D8B030D-6E8A-4147-A177-3AD203B41FA5}">
                      <a16:colId xmlns:a16="http://schemas.microsoft.com/office/drawing/2014/main" val="1224779019"/>
                    </a:ext>
                  </a:extLst>
                </a:gridCol>
              </a:tblGrid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1-16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p1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17-32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p2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33-48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p3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49-64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p4 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65-80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p5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81-96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p6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97-119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p7-8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347033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1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High drone x4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Melody A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Melody B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Riff x 3½,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pick up low drone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Low drone x4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Low drone x4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Low drone x3, ending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532185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2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Riff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Long notes link (F#), 1</a:t>
                      </a:r>
                      <a:r>
                        <a:rPr lang="en-GB" sz="1500" baseline="30000" dirty="0">
                          <a:effectLst/>
                        </a:rPr>
                        <a:t>st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Melody A,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</a:t>
                      </a:r>
                      <a:r>
                        <a:rPr lang="en-GB" sz="1500" baseline="30000" dirty="0">
                          <a:effectLst/>
                        </a:rPr>
                        <a:t>st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Melody B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Build up, ending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0010875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3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Riff x3½, push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Riff x3½, push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 3½, </a:t>
                      </a:r>
                      <a:endParaRPr lang="en-GB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Long notes link (B), 2</a:t>
                      </a:r>
                      <a:r>
                        <a:rPr lang="en-GB" sz="1500" baseline="30000" dirty="0">
                          <a:effectLst/>
                        </a:rPr>
                        <a:t>nd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Melody A canon, 2</a:t>
                      </a:r>
                      <a:r>
                        <a:rPr lang="en-GB" sz="1500" baseline="30000" dirty="0">
                          <a:effectLst/>
                        </a:rPr>
                        <a:t>nd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Melody B canon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Build up, ending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7624926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4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Low drone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Low drone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Low drone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Low drone x 3½,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 3,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ending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348070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i="1" dirty="0">
                          <a:effectLst/>
                        </a:rPr>
                        <a:t>Key Change!</a:t>
                      </a:r>
                      <a:endParaRPr lang="en-GB" sz="20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98143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816307" y="379947"/>
            <a:ext cx="45520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err="1" smtClean="0"/>
              <a:t>TāReKiṬa</a:t>
            </a:r>
            <a:r>
              <a:rPr lang="en-GB" sz="2400" b="1" dirty="0" smtClean="0"/>
              <a:t> – Part 1 (red) highlighted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9518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372364"/>
              </p:ext>
            </p:extLst>
          </p:nvPr>
        </p:nvGraphicFramePr>
        <p:xfrm>
          <a:off x="936434" y="1145754"/>
          <a:ext cx="10311790" cy="47813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05079">
                  <a:extLst>
                    <a:ext uri="{9D8B030D-6E8A-4147-A177-3AD203B41FA5}">
                      <a16:colId xmlns:a16="http://schemas.microsoft.com/office/drawing/2014/main" val="1581045738"/>
                    </a:ext>
                  </a:extLst>
                </a:gridCol>
                <a:gridCol w="1194852">
                  <a:extLst>
                    <a:ext uri="{9D8B030D-6E8A-4147-A177-3AD203B41FA5}">
                      <a16:colId xmlns:a16="http://schemas.microsoft.com/office/drawing/2014/main" val="3434480540"/>
                    </a:ext>
                  </a:extLst>
                </a:gridCol>
                <a:gridCol w="1198059">
                  <a:extLst>
                    <a:ext uri="{9D8B030D-6E8A-4147-A177-3AD203B41FA5}">
                      <a16:colId xmlns:a16="http://schemas.microsoft.com/office/drawing/2014/main" val="2550577623"/>
                    </a:ext>
                  </a:extLst>
                </a:gridCol>
                <a:gridCol w="1302669">
                  <a:extLst>
                    <a:ext uri="{9D8B030D-6E8A-4147-A177-3AD203B41FA5}">
                      <a16:colId xmlns:a16="http://schemas.microsoft.com/office/drawing/2014/main" val="1777786767"/>
                    </a:ext>
                  </a:extLst>
                </a:gridCol>
                <a:gridCol w="1703434">
                  <a:extLst>
                    <a:ext uri="{9D8B030D-6E8A-4147-A177-3AD203B41FA5}">
                      <a16:colId xmlns:a16="http://schemas.microsoft.com/office/drawing/2014/main" val="608824769"/>
                    </a:ext>
                  </a:extLst>
                </a:gridCol>
                <a:gridCol w="1502698">
                  <a:extLst>
                    <a:ext uri="{9D8B030D-6E8A-4147-A177-3AD203B41FA5}">
                      <a16:colId xmlns:a16="http://schemas.microsoft.com/office/drawing/2014/main" val="3830280844"/>
                    </a:ext>
                  </a:extLst>
                </a:gridCol>
                <a:gridCol w="1402330">
                  <a:extLst>
                    <a:ext uri="{9D8B030D-6E8A-4147-A177-3AD203B41FA5}">
                      <a16:colId xmlns:a16="http://schemas.microsoft.com/office/drawing/2014/main" val="3685545700"/>
                    </a:ext>
                  </a:extLst>
                </a:gridCol>
                <a:gridCol w="1302669">
                  <a:extLst>
                    <a:ext uri="{9D8B030D-6E8A-4147-A177-3AD203B41FA5}">
                      <a16:colId xmlns:a16="http://schemas.microsoft.com/office/drawing/2014/main" val="1224779019"/>
                    </a:ext>
                  </a:extLst>
                </a:gridCol>
              </a:tblGrid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1-16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p1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17-32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p2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33-48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p3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49-64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p4 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65-80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p5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81-96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p6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97-119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p7-8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347033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1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High drone x4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Melody A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Melody B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Riff x 3½,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pick up low drone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Low drone x4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Low drone x4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Low drone x3, ending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532185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2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>
                          <a:solidFill>
                            <a:schemeClr val="bg1"/>
                          </a:solidFill>
                          <a:effectLst/>
                        </a:rPr>
                        <a:t>Riff x4</a:t>
                      </a:r>
                      <a:endParaRPr lang="en-GB" sz="15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Riff x4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Riff x4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Long notes link (F#), 1</a:t>
                      </a:r>
                      <a:r>
                        <a:rPr lang="en-GB" sz="1500" b="1" baseline="30000" dirty="0">
                          <a:solidFill>
                            <a:schemeClr val="bg1"/>
                          </a:solidFill>
                          <a:effectLst/>
                        </a:rPr>
                        <a:t>st</a:t>
                      </a: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 bar of push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Melody A,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r>
                        <a:rPr lang="en-GB" sz="1500" b="1" baseline="30000" dirty="0">
                          <a:solidFill>
                            <a:schemeClr val="bg1"/>
                          </a:solidFill>
                          <a:effectLst/>
                        </a:rPr>
                        <a:t>st</a:t>
                      </a: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 bar of push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>
                          <a:solidFill>
                            <a:schemeClr val="bg1"/>
                          </a:solidFill>
                          <a:effectLst/>
                        </a:rPr>
                        <a:t>Melody B</a:t>
                      </a:r>
                      <a:endParaRPr lang="en-GB" sz="15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Build up, ending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010875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3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Riff x3½, push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Riff x3½, push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 3½, </a:t>
                      </a:r>
                      <a:endParaRPr lang="en-GB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Long notes link (B), 2</a:t>
                      </a:r>
                      <a:r>
                        <a:rPr lang="en-GB" sz="1500" baseline="30000" dirty="0">
                          <a:effectLst/>
                        </a:rPr>
                        <a:t>nd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Melody A canon, 2</a:t>
                      </a:r>
                      <a:r>
                        <a:rPr lang="en-GB" sz="1500" baseline="30000" dirty="0">
                          <a:effectLst/>
                        </a:rPr>
                        <a:t>nd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Melody B canon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Build up, ending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7624926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4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Low drone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Low drone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Low drone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Low drone x 3½,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 3,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ending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348070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i="1" dirty="0">
                          <a:effectLst/>
                        </a:rPr>
                        <a:t>Key Change!</a:t>
                      </a:r>
                      <a:endParaRPr lang="en-GB" sz="20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98143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747971" y="379948"/>
            <a:ext cx="4688715" cy="468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err="1" smtClean="0"/>
              <a:t>TāReKiṬa</a:t>
            </a:r>
            <a:r>
              <a:rPr lang="en-GB" sz="2400" b="1" dirty="0" smtClean="0"/>
              <a:t> – Part 2 (blue) highlighted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5976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165331"/>
              </p:ext>
            </p:extLst>
          </p:nvPr>
        </p:nvGraphicFramePr>
        <p:xfrm>
          <a:off x="936434" y="1145754"/>
          <a:ext cx="10311790" cy="47813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05079">
                  <a:extLst>
                    <a:ext uri="{9D8B030D-6E8A-4147-A177-3AD203B41FA5}">
                      <a16:colId xmlns:a16="http://schemas.microsoft.com/office/drawing/2014/main" val="1581045738"/>
                    </a:ext>
                  </a:extLst>
                </a:gridCol>
                <a:gridCol w="1194852">
                  <a:extLst>
                    <a:ext uri="{9D8B030D-6E8A-4147-A177-3AD203B41FA5}">
                      <a16:colId xmlns:a16="http://schemas.microsoft.com/office/drawing/2014/main" val="3434480540"/>
                    </a:ext>
                  </a:extLst>
                </a:gridCol>
                <a:gridCol w="1198059">
                  <a:extLst>
                    <a:ext uri="{9D8B030D-6E8A-4147-A177-3AD203B41FA5}">
                      <a16:colId xmlns:a16="http://schemas.microsoft.com/office/drawing/2014/main" val="2550577623"/>
                    </a:ext>
                  </a:extLst>
                </a:gridCol>
                <a:gridCol w="1302669">
                  <a:extLst>
                    <a:ext uri="{9D8B030D-6E8A-4147-A177-3AD203B41FA5}">
                      <a16:colId xmlns:a16="http://schemas.microsoft.com/office/drawing/2014/main" val="1777786767"/>
                    </a:ext>
                  </a:extLst>
                </a:gridCol>
                <a:gridCol w="1703434">
                  <a:extLst>
                    <a:ext uri="{9D8B030D-6E8A-4147-A177-3AD203B41FA5}">
                      <a16:colId xmlns:a16="http://schemas.microsoft.com/office/drawing/2014/main" val="608824769"/>
                    </a:ext>
                  </a:extLst>
                </a:gridCol>
                <a:gridCol w="1502698">
                  <a:extLst>
                    <a:ext uri="{9D8B030D-6E8A-4147-A177-3AD203B41FA5}">
                      <a16:colId xmlns:a16="http://schemas.microsoft.com/office/drawing/2014/main" val="3830280844"/>
                    </a:ext>
                  </a:extLst>
                </a:gridCol>
                <a:gridCol w="1402330">
                  <a:extLst>
                    <a:ext uri="{9D8B030D-6E8A-4147-A177-3AD203B41FA5}">
                      <a16:colId xmlns:a16="http://schemas.microsoft.com/office/drawing/2014/main" val="3685545700"/>
                    </a:ext>
                  </a:extLst>
                </a:gridCol>
                <a:gridCol w="1302669">
                  <a:extLst>
                    <a:ext uri="{9D8B030D-6E8A-4147-A177-3AD203B41FA5}">
                      <a16:colId xmlns:a16="http://schemas.microsoft.com/office/drawing/2014/main" val="1224779019"/>
                    </a:ext>
                  </a:extLst>
                </a:gridCol>
              </a:tblGrid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1-16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p1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17-32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p2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33-48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p3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49-64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p4 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65-80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p5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81-96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p6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97-119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p7-8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347033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1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High drone x4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Melody A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Melody B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Riff x 3½,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pick up low drone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Low drone x4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Low drone x4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Low drone x3, ending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532185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2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Riff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Long notes link (F#), 1</a:t>
                      </a:r>
                      <a:r>
                        <a:rPr lang="en-GB" sz="1500" baseline="30000" dirty="0">
                          <a:effectLst/>
                        </a:rPr>
                        <a:t>st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Melody A,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</a:t>
                      </a:r>
                      <a:r>
                        <a:rPr lang="en-GB" sz="1500" baseline="30000" dirty="0">
                          <a:effectLst/>
                        </a:rPr>
                        <a:t>st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Melody B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Build up, ending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0010875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3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Riff x3½, push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Riff x3½, push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Riff x 3½, </a:t>
                      </a:r>
                      <a:endParaRPr lang="en-GB" sz="15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bg1"/>
                          </a:solidFill>
                          <a:effectLst/>
                        </a:rPr>
                        <a:t>push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Long notes link (B), 2</a:t>
                      </a:r>
                      <a:r>
                        <a:rPr lang="en-GB" sz="1500" b="1" baseline="30000" dirty="0">
                          <a:solidFill>
                            <a:schemeClr val="bg1"/>
                          </a:solidFill>
                          <a:effectLst/>
                        </a:rPr>
                        <a:t>nd</a:t>
                      </a: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 bar of push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Melody A canon, 2</a:t>
                      </a:r>
                      <a:r>
                        <a:rPr lang="en-GB" sz="1500" b="1" baseline="30000" dirty="0">
                          <a:solidFill>
                            <a:schemeClr val="bg1"/>
                          </a:solidFill>
                          <a:effectLst/>
                        </a:rPr>
                        <a:t>nd</a:t>
                      </a: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 bar of push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Melody B canon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bg1"/>
                          </a:solidFill>
                          <a:effectLst/>
                        </a:rPr>
                        <a:t>Build up, ending</a:t>
                      </a:r>
                      <a:endParaRPr lang="en-GB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624926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4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Low drone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Low drone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Low drone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Low drone x 3½,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 3,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ending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348070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i="1" dirty="0">
                          <a:effectLst/>
                        </a:rPr>
                        <a:t>Key Change!</a:t>
                      </a:r>
                      <a:endParaRPr lang="en-GB" sz="20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98143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615769" y="357913"/>
            <a:ext cx="4953120" cy="457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err="1" smtClean="0"/>
              <a:t>TāReKiṬa</a:t>
            </a:r>
            <a:r>
              <a:rPr lang="en-GB" sz="2400" b="1" dirty="0" smtClean="0"/>
              <a:t> – Part 3 (green) highlighted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0371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284815"/>
              </p:ext>
            </p:extLst>
          </p:nvPr>
        </p:nvGraphicFramePr>
        <p:xfrm>
          <a:off x="936434" y="1145754"/>
          <a:ext cx="10311790" cy="47813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05079">
                  <a:extLst>
                    <a:ext uri="{9D8B030D-6E8A-4147-A177-3AD203B41FA5}">
                      <a16:colId xmlns:a16="http://schemas.microsoft.com/office/drawing/2014/main" val="1581045738"/>
                    </a:ext>
                  </a:extLst>
                </a:gridCol>
                <a:gridCol w="1194852">
                  <a:extLst>
                    <a:ext uri="{9D8B030D-6E8A-4147-A177-3AD203B41FA5}">
                      <a16:colId xmlns:a16="http://schemas.microsoft.com/office/drawing/2014/main" val="3434480540"/>
                    </a:ext>
                  </a:extLst>
                </a:gridCol>
                <a:gridCol w="1198059">
                  <a:extLst>
                    <a:ext uri="{9D8B030D-6E8A-4147-A177-3AD203B41FA5}">
                      <a16:colId xmlns:a16="http://schemas.microsoft.com/office/drawing/2014/main" val="2550577623"/>
                    </a:ext>
                  </a:extLst>
                </a:gridCol>
                <a:gridCol w="1302669">
                  <a:extLst>
                    <a:ext uri="{9D8B030D-6E8A-4147-A177-3AD203B41FA5}">
                      <a16:colId xmlns:a16="http://schemas.microsoft.com/office/drawing/2014/main" val="1777786767"/>
                    </a:ext>
                  </a:extLst>
                </a:gridCol>
                <a:gridCol w="1703434">
                  <a:extLst>
                    <a:ext uri="{9D8B030D-6E8A-4147-A177-3AD203B41FA5}">
                      <a16:colId xmlns:a16="http://schemas.microsoft.com/office/drawing/2014/main" val="608824769"/>
                    </a:ext>
                  </a:extLst>
                </a:gridCol>
                <a:gridCol w="1502698">
                  <a:extLst>
                    <a:ext uri="{9D8B030D-6E8A-4147-A177-3AD203B41FA5}">
                      <a16:colId xmlns:a16="http://schemas.microsoft.com/office/drawing/2014/main" val="3830280844"/>
                    </a:ext>
                  </a:extLst>
                </a:gridCol>
                <a:gridCol w="1402330">
                  <a:extLst>
                    <a:ext uri="{9D8B030D-6E8A-4147-A177-3AD203B41FA5}">
                      <a16:colId xmlns:a16="http://schemas.microsoft.com/office/drawing/2014/main" val="3685545700"/>
                    </a:ext>
                  </a:extLst>
                </a:gridCol>
                <a:gridCol w="1302669">
                  <a:extLst>
                    <a:ext uri="{9D8B030D-6E8A-4147-A177-3AD203B41FA5}">
                      <a16:colId xmlns:a16="http://schemas.microsoft.com/office/drawing/2014/main" val="1224779019"/>
                    </a:ext>
                  </a:extLst>
                </a:gridCol>
              </a:tblGrid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1-16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p1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17-32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p2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33-48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p3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49-64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p4 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65-80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p5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81-96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p6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bars 97-119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p7-8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347033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1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High drone x4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Melody A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Melody B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Riff x 3½,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pick up low drone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Low drone x4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Low drone x4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Low drone x3, ending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532185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2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Riff x4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x4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Long notes link (F#), 1</a:t>
                      </a:r>
                      <a:r>
                        <a:rPr lang="en-GB" sz="1500" baseline="30000" dirty="0">
                          <a:effectLst/>
                        </a:rPr>
                        <a:t>st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Melody A,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1</a:t>
                      </a:r>
                      <a:r>
                        <a:rPr lang="en-GB" sz="1500" baseline="30000" dirty="0">
                          <a:effectLst/>
                        </a:rPr>
                        <a:t>st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Melody B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Build up, ending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0010875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Part 3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Riff x3½, push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Riff x3½, push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Riff x 3½, </a:t>
                      </a:r>
                      <a:endParaRPr lang="en-GB" sz="15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Long notes link (B), 2</a:t>
                      </a:r>
                      <a:r>
                        <a:rPr lang="en-GB" sz="1500" baseline="30000" dirty="0">
                          <a:effectLst/>
                        </a:rPr>
                        <a:t>nd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Melody A canon, 2</a:t>
                      </a:r>
                      <a:r>
                        <a:rPr lang="en-GB" sz="1500" baseline="30000" dirty="0">
                          <a:effectLst/>
                        </a:rPr>
                        <a:t>nd</a:t>
                      </a:r>
                      <a:r>
                        <a:rPr lang="en-GB" sz="1500" dirty="0">
                          <a:effectLst/>
                        </a:rPr>
                        <a:t> bar of push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Melody B canon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Build up, ending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7624926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Part 4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tx1"/>
                          </a:solidFill>
                          <a:effectLst/>
                        </a:rPr>
                        <a:t>Low drone x4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tx1"/>
                          </a:solidFill>
                          <a:effectLst/>
                        </a:rPr>
                        <a:t>Low drone x4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tx1"/>
                          </a:solidFill>
                          <a:effectLst/>
                        </a:rPr>
                        <a:t>Low drone x4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tx1"/>
                          </a:solidFill>
                          <a:effectLst/>
                        </a:rPr>
                        <a:t>Low drone x 3½, push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tx1"/>
                          </a:solidFill>
                          <a:effectLst/>
                        </a:rPr>
                        <a:t>Riff x4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tx1"/>
                          </a:solidFill>
                          <a:effectLst/>
                        </a:rPr>
                        <a:t>Riff x4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tx1"/>
                          </a:solidFill>
                          <a:effectLst/>
                        </a:rPr>
                        <a:t>Riff x 3,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b="1" dirty="0">
                          <a:solidFill>
                            <a:schemeClr val="tx1"/>
                          </a:solidFill>
                          <a:effectLst/>
                        </a:rPr>
                        <a:t>ending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348070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i="1" dirty="0">
                          <a:effectLst/>
                        </a:rPr>
                        <a:t>Key Change!</a:t>
                      </a:r>
                      <a:endParaRPr lang="en-GB" sz="20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98143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615769" y="357913"/>
            <a:ext cx="4953120" cy="457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err="1" smtClean="0"/>
              <a:t>TāReKiṬa</a:t>
            </a:r>
            <a:r>
              <a:rPr lang="en-GB" sz="2400" b="1" dirty="0" smtClean="0"/>
              <a:t> – Part 4 (yellow) highlighted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476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631</Words>
  <Application>Microsoft Office PowerPoint</Application>
  <PresentationFormat>Widescreen</PresentationFormat>
  <Paragraphs>241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Rosamond Savournin</dc:creator>
  <cp:lastModifiedBy>Rosamond Savournin</cp:lastModifiedBy>
  <cp:revision>2</cp:revision>
  <dcterms:created xsi:type="dcterms:W3CDTF">2023-01-24T17:30:36Z</dcterms:created>
  <dcterms:modified xsi:type="dcterms:W3CDTF">2023-01-24T17:38:53Z</dcterms:modified>
</cp:coreProperties>
</file>